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5"/>
  </p:notesMasterIdLst>
  <p:sldIdLst>
    <p:sldId id="256" r:id="rId2"/>
    <p:sldId id="257" r:id="rId3"/>
    <p:sldId id="259" r:id="rId4"/>
    <p:sldId id="260" r:id="rId5"/>
    <p:sldId id="261" r:id="rId6"/>
    <p:sldId id="262" r:id="rId7"/>
    <p:sldId id="263" r:id="rId8"/>
    <p:sldId id="264" r:id="rId9"/>
    <p:sldId id="266" r:id="rId10"/>
    <p:sldId id="267" r:id="rId11"/>
    <p:sldId id="268" r:id="rId12"/>
    <p:sldId id="269" r:id="rId13"/>
    <p:sldId id="27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48EA37A-F34C-445D-8A22-0CA0FA13F252}" type="datetimeFigureOut">
              <a:rPr lang="en-US" smtClean="0"/>
              <a:pPr/>
              <a:t>8/13/2018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D05B2-3DE5-4ABF-AFD0-8C5E6A77D178}" type="slidenum">
              <a:rPr lang="en-US" smtClean="0"/>
              <a:pPr/>
              <a:t>‹#›</a:t>
            </a:fld>
            <a:endParaRPr lang="en-US"/>
          </a:p>
        </p:txBody>
      </p:sp>
    </p:spTree>
    <p:extLst>
      <p:ext uri="{BB962C8B-B14F-4D97-AF65-F5344CB8AC3E}">
        <p14:creationId xmlns:p14="http://schemas.microsoft.com/office/powerpoint/2010/main" xmlns="" val="3305552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1</a:t>
            </a:fld>
            <a:endParaRPr lang="en-US"/>
          </a:p>
        </p:txBody>
      </p:sp>
    </p:spTree>
    <p:extLst>
      <p:ext uri="{BB962C8B-B14F-4D97-AF65-F5344CB8AC3E}">
        <p14:creationId xmlns:p14="http://schemas.microsoft.com/office/powerpoint/2010/main" xmlns="" val="565218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10</a:t>
            </a:fld>
            <a:endParaRPr lang="en-US"/>
          </a:p>
        </p:txBody>
      </p:sp>
    </p:spTree>
    <p:extLst>
      <p:ext uri="{BB962C8B-B14F-4D97-AF65-F5344CB8AC3E}">
        <p14:creationId xmlns:p14="http://schemas.microsoft.com/office/powerpoint/2010/main" xmlns="" val="233692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11</a:t>
            </a:fld>
            <a:endParaRPr lang="en-US"/>
          </a:p>
        </p:txBody>
      </p:sp>
    </p:spTree>
    <p:extLst>
      <p:ext uri="{BB962C8B-B14F-4D97-AF65-F5344CB8AC3E}">
        <p14:creationId xmlns:p14="http://schemas.microsoft.com/office/powerpoint/2010/main" xmlns="" val="6245976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12</a:t>
            </a:fld>
            <a:endParaRPr lang="en-US"/>
          </a:p>
        </p:txBody>
      </p:sp>
    </p:spTree>
    <p:extLst>
      <p:ext uri="{BB962C8B-B14F-4D97-AF65-F5344CB8AC3E}">
        <p14:creationId xmlns:p14="http://schemas.microsoft.com/office/powerpoint/2010/main" xmlns="" val="10885156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13</a:t>
            </a:fld>
            <a:endParaRPr lang="en-US"/>
          </a:p>
        </p:txBody>
      </p:sp>
    </p:spTree>
    <p:extLst>
      <p:ext uri="{BB962C8B-B14F-4D97-AF65-F5344CB8AC3E}">
        <p14:creationId xmlns:p14="http://schemas.microsoft.com/office/powerpoint/2010/main" xmlns="" val="380756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2</a:t>
            </a:fld>
            <a:endParaRPr lang="en-US"/>
          </a:p>
        </p:txBody>
      </p:sp>
    </p:spTree>
    <p:extLst>
      <p:ext uri="{BB962C8B-B14F-4D97-AF65-F5344CB8AC3E}">
        <p14:creationId xmlns:p14="http://schemas.microsoft.com/office/powerpoint/2010/main" xmlns="" val="10807513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3</a:t>
            </a:fld>
            <a:endParaRPr lang="en-US"/>
          </a:p>
        </p:txBody>
      </p:sp>
    </p:spTree>
    <p:extLst>
      <p:ext uri="{BB962C8B-B14F-4D97-AF65-F5344CB8AC3E}">
        <p14:creationId xmlns:p14="http://schemas.microsoft.com/office/powerpoint/2010/main" xmlns="" val="40906122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4</a:t>
            </a:fld>
            <a:endParaRPr lang="en-US"/>
          </a:p>
        </p:txBody>
      </p:sp>
    </p:spTree>
    <p:extLst>
      <p:ext uri="{BB962C8B-B14F-4D97-AF65-F5344CB8AC3E}">
        <p14:creationId xmlns:p14="http://schemas.microsoft.com/office/powerpoint/2010/main" xmlns="" val="3410378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5</a:t>
            </a:fld>
            <a:endParaRPr lang="en-US"/>
          </a:p>
        </p:txBody>
      </p:sp>
    </p:spTree>
    <p:extLst>
      <p:ext uri="{BB962C8B-B14F-4D97-AF65-F5344CB8AC3E}">
        <p14:creationId xmlns:p14="http://schemas.microsoft.com/office/powerpoint/2010/main" xmlns="" val="524458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6</a:t>
            </a:fld>
            <a:endParaRPr lang="en-US"/>
          </a:p>
        </p:txBody>
      </p:sp>
    </p:spTree>
    <p:extLst>
      <p:ext uri="{BB962C8B-B14F-4D97-AF65-F5344CB8AC3E}">
        <p14:creationId xmlns:p14="http://schemas.microsoft.com/office/powerpoint/2010/main" xmlns="" val="144371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7</a:t>
            </a:fld>
            <a:endParaRPr lang="en-US"/>
          </a:p>
        </p:txBody>
      </p:sp>
    </p:spTree>
    <p:extLst>
      <p:ext uri="{BB962C8B-B14F-4D97-AF65-F5344CB8AC3E}">
        <p14:creationId xmlns:p14="http://schemas.microsoft.com/office/powerpoint/2010/main" xmlns="" val="6389346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8</a:t>
            </a:fld>
            <a:endParaRPr lang="en-US"/>
          </a:p>
        </p:txBody>
      </p:sp>
    </p:spTree>
    <p:extLst>
      <p:ext uri="{BB962C8B-B14F-4D97-AF65-F5344CB8AC3E}">
        <p14:creationId xmlns:p14="http://schemas.microsoft.com/office/powerpoint/2010/main" xmlns="" val="6227821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F6D05B2-3DE5-4ABF-AFD0-8C5E6A77D178}" type="slidenum">
              <a:rPr lang="en-US" smtClean="0"/>
              <a:pPr/>
              <a:t>9</a:t>
            </a:fld>
            <a:endParaRPr lang="en-US"/>
          </a:p>
        </p:txBody>
      </p:sp>
    </p:spTree>
    <p:extLst>
      <p:ext uri="{BB962C8B-B14F-4D97-AF65-F5344CB8AC3E}">
        <p14:creationId xmlns:p14="http://schemas.microsoft.com/office/powerpoint/2010/main" xmlns="" val="112748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93A164D-3928-4A1B-8409-7EC57801681B}" type="datetimeFigureOut">
              <a:rPr lang="en-US" smtClean="0"/>
              <a:pPr/>
              <a:t>8/13/2018</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2D6E68CA-6CAB-425C-946D-8CCD6706FFAC}"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3A164D-3928-4A1B-8409-7EC57801681B}"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E68CA-6CAB-425C-946D-8CCD6706FFA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3A164D-3928-4A1B-8409-7EC57801681B}"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E68CA-6CAB-425C-946D-8CCD6706FFA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93A164D-3928-4A1B-8409-7EC57801681B}"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6E68CA-6CAB-425C-946D-8CCD6706FFA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93A164D-3928-4A1B-8409-7EC57801681B}" type="datetimeFigureOut">
              <a:rPr lang="en-US" smtClean="0"/>
              <a:pPr/>
              <a:t>8/13/2018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2D6E68CA-6CAB-425C-946D-8CCD6706FFA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3A164D-3928-4A1B-8409-7EC57801681B}"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E68CA-6CAB-425C-946D-8CCD6706FFA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93A164D-3928-4A1B-8409-7EC57801681B}" type="datetimeFigureOut">
              <a:rPr lang="en-US" smtClean="0"/>
              <a:pPr/>
              <a:t>8/13/2018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6E68CA-6CAB-425C-946D-8CCD6706FFA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93A164D-3928-4A1B-8409-7EC57801681B}" type="datetimeFigureOut">
              <a:rPr lang="en-US" smtClean="0"/>
              <a:pPr/>
              <a:t>8/13/2018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6E68CA-6CAB-425C-946D-8CCD6706FFA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3A164D-3928-4A1B-8409-7EC57801681B}" type="datetimeFigureOut">
              <a:rPr lang="en-US" smtClean="0"/>
              <a:pPr/>
              <a:t>8/13/2018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6E68CA-6CAB-425C-946D-8CCD6706FFA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93A164D-3928-4A1B-8409-7EC57801681B}"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E68CA-6CAB-425C-946D-8CCD6706FFA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93A164D-3928-4A1B-8409-7EC57801681B}" type="datetimeFigureOut">
              <a:rPr lang="en-US" smtClean="0"/>
              <a:pPr/>
              <a:t>8/13/2018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6E68CA-6CAB-425C-946D-8CCD6706FFA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93A164D-3928-4A1B-8409-7EC57801681B}" type="datetimeFigureOut">
              <a:rPr lang="en-US" smtClean="0"/>
              <a:pPr/>
              <a:t>8/13/2018</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D6E68CA-6CAB-425C-946D-8CCD6706FFAC}"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docs.legis.wisconsin.gov/document/statutes/19.34"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docs.legis.wisconsin.gov/document/statutes/19.35"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docs.legis.wisconsin.gov/statutes/"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docs.legis.wisconsin.gov/document/statutes/51.42"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docs.legis.wisconsin.gov/document/statutes/455.04(1)" TargetMode="External"/><Relationship Id="rId4" Type="http://schemas.openxmlformats.org/officeDocument/2006/relationships/hyperlink" Target="https://docs.legis.wisconsin.gov/document/statutes/51.437"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838200"/>
            <a:ext cx="8229600" cy="4419600"/>
          </a:xfrm>
        </p:spPr>
        <p:txBody>
          <a:bodyPr>
            <a:normAutofit/>
          </a:bodyPr>
          <a:lstStyle/>
          <a:p>
            <a:r>
              <a:rPr lang="en-US" dirty="0">
                <a:effectLst/>
              </a:rPr>
              <a:t>Archivist as “Legal Eagle”: Examining State Law and Access and Privacy Protocols for Institutional Records</a:t>
            </a:r>
            <a:endParaRPr lang="en-US" dirty="0"/>
          </a:p>
        </p:txBody>
      </p:sp>
      <p:sp>
        <p:nvSpPr>
          <p:cNvPr id="3" name="Subtitle 2"/>
          <p:cNvSpPr>
            <a:spLocks noGrp="1"/>
          </p:cNvSpPr>
          <p:nvPr>
            <p:ph type="subTitle" idx="1"/>
          </p:nvPr>
        </p:nvSpPr>
        <p:spPr>
          <a:xfrm>
            <a:off x="1371600" y="3331698"/>
            <a:ext cx="6400800" cy="3069102"/>
          </a:xfrm>
        </p:spPr>
        <p:txBody>
          <a:bodyPr/>
          <a:lstStyle/>
          <a:p>
            <a:endParaRPr lang="en-US" dirty="0" smtClean="0"/>
          </a:p>
          <a:p>
            <a:endParaRPr lang="en-US" dirty="0" smtClean="0"/>
          </a:p>
          <a:p>
            <a:endParaRPr lang="en-US" dirty="0" smtClean="0"/>
          </a:p>
          <a:p>
            <a:endParaRPr lang="en-US" dirty="0" smtClean="0"/>
          </a:p>
          <a:p>
            <a:r>
              <a:rPr lang="en-US" dirty="0" smtClean="0"/>
              <a:t>Phyllis </a:t>
            </a:r>
            <a:r>
              <a:rPr lang="en-US" dirty="0" err="1" smtClean="0"/>
              <a:t>Reske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Relevant Wisconsin Statute cont.</a:t>
            </a:r>
            <a:endParaRPr lang="en-US" dirty="0"/>
          </a:p>
        </p:txBody>
      </p:sp>
      <p:sp>
        <p:nvSpPr>
          <p:cNvPr id="3" name="Content Placeholder 2"/>
          <p:cNvSpPr>
            <a:spLocks noGrp="1"/>
          </p:cNvSpPr>
          <p:nvPr>
            <p:ph idx="1"/>
          </p:nvPr>
        </p:nvSpPr>
        <p:spPr>
          <a:xfrm>
            <a:off x="457200" y="1066800"/>
            <a:ext cx="8229600" cy="5562600"/>
          </a:xfrm>
        </p:spPr>
        <p:txBody>
          <a:bodyPr>
            <a:normAutofit fontScale="70000" lnSpcReduction="20000"/>
          </a:bodyPr>
          <a:lstStyle/>
          <a:p>
            <a:endParaRPr lang="en-US" sz="3800" dirty="0" smtClean="0"/>
          </a:p>
          <a:p>
            <a:r>
              <a:rPr lang="en-US" sz="3800" dirty="0" smtClean="0"/>
              <a:t>Statute 16.61(13)</a:t>
            </a:r>
          </a:p>
          <a:p>
            <a:r>
              <a:rPr lang="en-US" sz="3800" dirty="0" smtClean="0"/>
              <a:t>Subsection d: </a:t>
            </a:r>
          </a:p>
          <a:p>
            <a:pPr lvl="1"/>
            <a:r>
              <a:rPr lang="en-US" sz="3400" dirty="0" smtClean="0"/>
              <a:t>Records which have a confidential character while in the possession of the original custodian shall retain their confidential character after transfer to the historical society… </a:t>
            </a:r>
          </a:p>
          <a:p>
            <a:pPr lvl="1"/>
            <a:r>
              <a:rPr lang="en-US" sz="3600" dirty="0" smtClean="0"/>
              <a:t>…a record which is transferred to an archival depository under this subsection and which has a confidential character shall be open to inspection and available for copying 75 years after creation of the record unless the custodian, pursuant to ss. </a:t>
            </a:r>
            <a:r>
              <a:rPr lang="en-US" sz="3600" dirty="0" smtClean="0">
                <a:hlinkClick r:id="rId3" tooltip="Statutes 19.34"/>
              </a:rPr>
              <a:t>19.34</a:t>
            </a:r>
            <a:r>
              <a:rPr lang="en-US" sz="3600" dirty="0" smtClean="0"/>
              <a:t> and </a:t>
            </a:r>
            <a:r>
              <a:rPr lang="en-US" sz="3600" dirty="0" smtClean="0">
                <a:hlinkClick r:id="rId4" tooltip="Statutes 19.35"/>
              </a:rPr>
              <a:t>19.35</a:t>
            </a:r>
            <a:r>
              <a:rPr lang="en-US" sz="3600" dirty="0" smtClean="0"/>
              <a:t>, determines that the record shall be kept confidential.</a:t>
            </a:r>
            <a:endParaRPr lang="en-US" sz="3400" dirty="0" smtClean="0"/>
          </a:p>
          <a:p>
            <a:pPr lvl="1"/>
            <a:endParaRPr lang="en-US" sz="3400" dirty="0" smtClean="0"/>
          </a:p>
          <a:p>
            <a:pPr>
              <a:buNone/>
            </a:pPr>
            <a:r>
              <a:rPr lang="en-US" sz="3800" dirty="0" smtClean="0"/>
              <a:t>		</a:t>
            </a:r>
          </a:p>
          <a:p>
            <a:pPr lvl="1"/>
            <a:endParaRPr lang="en-US" dirty="0" smtClean="0"/>
          </a:p>
          <a:p>
            <a:pPr lvl="1"/>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Legal Ambiguities</a:t>
            </a:r>
            <a:endParaRPr lang="en-US" dirty="0"/>
          </a:p>
        </p:txBody>
      </p:sp>
      <p:sp>
        <p:nvSpPr>
          <p:cNvPr id="3" name="Content Placeholder 2"/>
          <p:cNvSpPr>
            <a:spLocks noGrp="1"/>
          </p:cNvSpPr>
          <p:nvPr>
            <p:ph idx="1"/>
          </p:nvPr>
        </p:nvSpPr>
        <p:spPr/>
        <p:txBody>
          <a:bodyPr/>
          <a:lstStyle/>
          <a:p>
            <a:r>
              <a:rPr lang="en-US" dirty="0" smtClean="0"/>
              <a:t>What does “confidential character” mean?</a:t>
            </a:r>
          </a:p>
          <a:p>
            <a:r>
              <a:rPr lang="en-US" smtClean="0"/>
              <a:t>“…</a:t>
            </a:r>
            <a:r>
              <a:rPr lang="en-US" dirty="0" smtClean="0"/>
              <a:t>record which is transferred to an archival depository… which has a confidential character shall be open to inspection and available for copying 75 years after creation of the </a:t>
            </a:r>
            <a:r>
              <a:rPr lang="en-US" smtClean="0"/>
              <a:t>record…”</a:t>
            </a:r>
            <a:endParaRPr lang="en-US" dirty="0" smtClean="0"/>
          </a:p>
          <a:p>
            <a:pPr lvl="1"/>
            <a:r>
              <a:rPr lang="en-US" dirty="0" smtClean="0"/>
              <a:t>Five finding aids contain this type of language, yet</a:t>
            </a:r>
          </a:p>
          <a:p>
            <a:pPr lvl="2"/>
            <a:r>
              <a:rPr lang="en-US" dirty="0" smtClean="0"/>
              <a:t>Statutes listed, mainly 51.30, does not contain this language</a:t>
            </a:r>
          </a:p>
          <a:p>
            <a:pPr lvl="2"/>
            <a:r>
              <a:rPr lang="en-US" dirty="0" smtClean="0"/>
              <a:t>What contains language, 16.61(3), statute not listed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Access and Privacy Protocols: Consequences/Implications</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pPr>
              <a:buNone/>
            </a:pPr>
            <a:r>
              <a:rPr lang="en-US" dirty="0" smtClean="0"/>
              <a:t>Access may be refused to researchers if they doubt the accuracy of what is in the access restriction area and question the legalities during their consultations with archivists</a:t>
            </a:r>
          </a:p>
          <a:p>
            <a:pPr>
              <a:buNone/>
            </a:pPr>
            <a:endParaRPr lang="en-US" dirty="0" smtClean="0"/>
          </a:p>
          <a:p>
            <a:pPr>
              <a:buNone/>
            </a:pPr>
            <a:r>
              <a:rPr lang="en-US" dirty="0" smtClean="0"/>
              <a:t>Researchers take matters to governing body above the archives</a:t>
            </a:r>
          </a:p>
          <a:p>
            <a:pPr>
              <a:buNone/>
            </a:pPr>
            <a:r>
              <a:rPr lang="en-US" dirty="0" smtClean="0"/>
              <a:t>	Better if archives make themselves accountable </a:t>
            </a:r>
          </a:p>
          <a:p>
            <a:pPr>
              <a:buNone/>
            </a:pPr>
            <a:endParaRPr lang="en-US" dirty="0" smtClean="0"/>
          </a:p>
          <a:p>
            <a:pPr>
              <a:buNone/>
            </a:pPr>
            <a:r>
              <a:rPr lang="en-US" dirty="0" smtClean="0"/>
              <a:t>State and county institutional records may not be as restrictive as the WHS finding aids state</a:t>
            </a:r>
          </a:p>
          <a:p>
            <a:pPr>
              <a:buNone/>
            </a:pPr>
            <a:r>
              <a:rPr lang="en-US" dirty="0" smtClean="0"/>
              <a:t>		Contain sensitive information on historically 	marginalized or vulnerable people </a:t>
            </a:r>
          </a:p>
          <a:p>
            <a:pPr>
              <a:buNone/>
            </a:pPr>
            <a:r>
              <a:rPr lang="en-US" dirty="0" smtClean="0"/>
              <a:t>		Archive professionals need to balance access with 	privacy</a:t>
            </a:r>
          </a:p>
          <a:p>
            <a:pPr>
              <a:buNone/>
            </a:pPr>
            <a:r>
              <a:rPr lang="en-US" dirty="0" smtClean="0"/>
              <a:t>			Not easy with legal ambiguities</a:t>
            </a:r>
          </a:p>
          <a:p>
            <a:pPr>
              <a:buNone/>
            </a:pPr>
            <a:r>
              <a:rPr lang="en-US" dirty="0"/>
              <a:t>	</a:t>
            </a:r>
            <a:r>
              <a:rPr lang="en-US" dirty="0" smtClean="0"/>
              <a:t>		Yet, need accurate, consistent, concise verbiage </a:t>
            </a:r>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Research</a:t>
            </a:r>
            <a:endParaRPr lang="en-US" dirty="0"/>
          </a:p>
        </p:txBody>
      </p:sp>
      <p:sp>
        <p:nvSpPr>
          <p:cNvPr id="3" name="Content Placeholder 2"/>
          <p:cNvSpPr>
            <a:spLocks noGrp="1"/>
          </p:cNvSpPr>
          <p:nvPr>
            <p:ph idx="1"/>
          </p:nvPr>
        </p:nvSpPr>
        <p:spPr/>
        <p:txBody>
          <a:bodyPr/>
          <a:lstStyle/>
          <a:p>
            <a:r>
              <a:rPr lang="en-US" dirty="0" smtClean="0"/>
              <a:t>Interview WHS archives staff about the access restriction portions of the 28 finding aids</a:t>
            </a:r>
          </a:p>
          <a:p>
            <a:pPr lvl="1"/>
            <a:r>
              <a:rPr lang="en-US" dirty="0" smtClean="0"/>
              <a:t>Why </a:t>
            </a:r>
            <a:r>
              <a:rPr lang="en-US" dirty="0" smtClean="0"/>
              <a:t>the finding aids are the way they are</a:t>
            </a:r>
            <a:r>
              <a:rPr lang="en-US" dirty="0" smtClean="0"/>
              <a:t>?</a:t>
            </a:r>
            <a:endParaRPr lang="en-US" dirty="0" smtClean="0"/>
          </a:p>
          <a:p>
            <a:pPr lvl="1"/>
            <a:r>
              <a:rPr lang="en-US" dirty="0" smtClean="0"/>
              <a:t>Do they consult with legal counsel or another legal entity, or just interpret law/implement protocols themselves?</a:t>
            </a:r>
          </a:p>
          <a:p>
            <a:pPr lvl="1"/>
            <a:r>
              <a:rPr lang="en-US" dirty="0" smtClean="0"/>
              <a:t>Different verbiage</a:t>
            </a:r>
          </a:p>
          <a:p>
            <a:pPr marL="585216" lvl="1" indent="0">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Analysis </a:t>
            </a:r>
            <a:endParaRPr lang="en-US" dirty="0"/>
          </a:p>
        </p:txBody>
      </p:sp>
      <p:sp>
        <p:nvSpPr>
          <p:cNvPr id="3" name="Content Placeholder 2"/>
          <p:cNvSpPr>
            <a:spLocks noGrp="1"/>
          </p:cNvSpPr>
          <p:nvPr>
            <p:ph idx="1"/>
          </p:nvPr>
        </p:nvSpPr>
        <p:spPr/>
        <p:txBody>
          <a:bodyPr>
            <a:normAutofit/>
          </a:bodyPr>
          <a:lstStyle/>
          <a:p>
            <a:r>
              <a:rPr lang="en-US" dirty="0" smtClean="0"/>
              <a:t>Twenty-eight finding aids </a:t>
            </a:r>
          </a:p>
          <a:p>
            <a:r>
              <a:rPr lang="en-US" dirty="0" smtClean="0"/>
              <a:t>Access restrictions area: Wisconsin Statute/s </a:t>
            </a:r>
          </a:p>
          <a:p>
            <a:pPr lvl="1"/>
            <a:r>
              <a:rPr lang="en-US" dirty="0" smtClean="0"/>
              <a:t>State and county institutional records owned and maintained by the Wisconsin Historical Society</a:t>
            </a:r>
          </a:p>
          <a:p>
            <a:pPr lvl="2"/>
            <a:r>
              <a:rPr lang="en-US" dirty="0" smtClean="0"/>
              <a:t>State and county </a:t>
            </a:r>
            <a:r>
              <a:rPr lang="en-US" dirty="0" err="1" smtClean="0"/>
              <a:t>sanitoriums</a:t>
            </a:r>
            <a:r>
              <a:rPr lang="en-US" dirty="0" smtClean="0"/>
              <a:t> &amp; mental hospitals</a:t>
            </a:r>
          </a:p>
          <a:p>
            <a:pPr lvl="2"/>
            <a:r>
              <a:rPr lang="en-US" dirty="0" smtClean="0"/>
              <a:t>County asylums</a:t>
            </a:r>
          </a:p>
          <a:p>
            <a:pPr lvl="2"/>
            <a:r>
              <a:rPr lang="en-US" dirty="0" smtClean="0"/>
              <a:t>Prisons &amp; youth detention centers </a:t>
            </a:r>
          </a:p>
          <a:p>
            <a:pPr lvl="2"/>
            <a:r>
              <a:rPr lang="en-US" dirty="0" smtClean="0"/>
              <a:t>Poor  farms</a:t>
            </a:r>
          </a:p>
          <a:p>
            <a:pPr lvl="2"/>
            <a:r>
              <a:rPr lang="en-US" dirty="0" smtClean="0"/>
              <a:t>State institutions for the cognitively &amp; physically challenged</a:t>
            </a:r>
          </a:p>
          <a:p>
            <a:pPr lvl="2"/>
            <a:r>
              <a:rPr lang="en-US" dirty="0" smtClean="0"/>
              <a:t>Wards of the state who could be adopted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Reasons For Study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Archives course assignment</a:t>
            </a:r>
          </a:p>
          <a:p>
            <a:r>
              <a:rPr lang="en-US" dirty="0" smtClean="0"/>
              <a:t>Article in archives journal: Wisconsin School for Girls: Inactive Case Files</a:t>
            </a:r>
          </a:p>
          <a:p>
            <a:pPr lvl="1"/>
            <a:r>
              <a:rPr lang="en-US" dirty="0" smtClean="0"/>
              <a:t>Listed </a:t>
            </a:r>
            <a:r>
              <a:rPr lang="en-US" dirty="0" smtClean="0"/>
              <a:t>Wisconsin Statute 48.396(2) in article</a:t>
            </a:r>
          </a:p>
          <a:p>
            <a:pPr lvl="2"/>
            <a:r>
              <a:rPr lang="en-US" dirty="0" smtClean="0"/>
              <a:t>Legal justification for online access restrictions &amp; privacy</a:t>
            </a:r>
          </a:p>
          <a:p>
            <a:pPr lvl="2"/>
            <a:r>
              <a:rPr lang="en-US" dirty="0" smtClean="0"/>
              <a:t>Read statute&gt;questioned relevancy</a:t>
            </a:r>
          </a:p>
          <a:p>
            <a:pPr lvl="3"/>
            <a:r>
              <a:rPr lang="en-US" dirty="0" smtClean="0"/>
              <a:t>Records owned and maintained by the record creating agency, not the WHS</a:t>
            </a:r>
          </a:p>
          <a:p>
            <a:r>
              <a:rPr lang="en-US" dirty="0" smtClean="0"/>
              <a:t>What are the consequences and implications of listing in finding aids irrelevant state statutes as legal justifications for privacy and access protocols?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Content analysis</a:t>
            </a:r>
          </a:p>
          <a:p>
            <a:pPr lvl="1"/>
            <a:r>
              <a:rPr lang="en-US" dirty="0" smtClean="0"/>
              <a:t>Searched for finding aids through UWM Archives Department finding aids portal </a:t>
            </a:r>
          </a:p>
          <a:p>
            <a:pPr lvl="1"/>
            <a:r>
              <a:rPr lang="en-US" dirty="0" smtClean="0"/>
              <a:t>Used key words “asylum” &amp; “insane”</a:t>
            </a:r>
          </a:p>
          <a:p>
            <a:pPr lvl="1"/>
            <a:r>
              <a:rPr lang="en-US" dirty="0" smtClean="0"/>
              <a:t>Found twenty-eight finding aids for institutional records that lists Wisconsin </a:t>
            </a:r>
            <a:r>
              <a:rPr lang="en-US" dirty="0" smtClean="0"/>
              <a:t>statutes </a:t>
            </a:r>
            <a:endParaRPr lang="en-US" dirty="0" smtClean="0"/>
          </a:p>
          <a:p>
            <a:pPr lvl="1"/>
            <a:r>
              <a:rPr lang="en-US" dirty="0" smtClean="0"/>
              <a:t>Examined statutes online </a:t>
            </a:r>
          </a:p>
          <a:p>
            <a:pPr lvl="2"/>
            <a:r>
              <a:rPr lang="en-US" dirty="0" smtClean="0"/>
              <a:t>Wisconsin State Legislature website</a:t>
            </a:r>
          </a:p>
          <a:p>
            <a:pPr lvl="3"/>
            <a:r>
              <a:rPr lang="en-US" dirty="0" smtClean="0">
                <a:hlinkClick r:id="rId3"/>
              </a:rPr>
              <a:t>https://docs.legis.wisconsin.gov/statutes/</a:t>
            </a:r>
            <a:endParaRPr lang="en-US" dirty="0" smtClean="0"/>
          </a:p>
          <a:p>
            <a:pPr lvl="3"/>
            <a:r>
              <a:rPr lang="en-US" dirty="0" smtClean="0"/>
              <a:t>Entered specific statute in search box</a:t>
            </a:r>
          </a:p>
          <a:p>
            <a:pPr lvl="1"/>
            <a:r>
              <a:rPr lang="en-US" dirty="0" smtClean="0"/>
              <a:t>Used Microsoft Excel to record data</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Findings</a:t>
            </a:r>
            <a:endParaRPr lang="en-US" dirty="0"/>
          </a:p>
        </p:txBody>
      </p:sp>
      <p:sp>
        <p:nvSpPr>
          <p:cNvPr id="3" name="Content Placeholder 2"/>
          <p:cNvSpPr>
            <a:spLocks noGrp="1"/>
          </p:cNvSpPr>
          <p:nvPr>
            <p:ph idx="1"/>
          </p:nvPr>
        </p:nvSpPr>
        <p:spPr/>
        <p:txBody>
          <a:bodyPr>
            <a:normAutofit/>
          </a:bodyPr>
          <a:lstStyle/>
          <a:p>
            <a:r>
              <a:rPr lang="en-US" dirty="0" smtClean="0"/>
              <a:t>Wisconsin Statutes</a:t>
            </a:r>
          </a:p>
          <a:p>
            <a:pPr lvl="1"/>
            <a:r>
              <a:rPr lang="en-US" dirty="0" smtClean="0"/>
              <a:t>Twenty out of twenty-eight finding aids (72%) cite Statute 51.30</a:t>
            </a:r>
          </a:p>
          <a:p>
            <a:pPr lvl="1"/>
            <a:r>
              <a:rPr lang="en-US" dirty="0" smtClean="0"/>
              <a:t>Eight cite Statute 146.82 (29%)</a:t>
            </a:r>
          </a:p>
          <a:p>
            <a:pPr lvl="1"/>
            <a:r>
              <a:rPr lang="en-US" dirty="0" smtClean="0"/>
              <a:t>Five cite Statute 48.78 (18%)</a:t>
            </a:r>
          </a:p>
          <a:p>
            <a:pPr lvl="1"/>
            <a:r>
              <a:rPr lang="en-US" dirty="0" smtClean="0"/>
              <a:t>Five cite Statute 49.001 (18%)</a:t>
            </a:r>
          </a:p>
          <a:p>
            <a:pPr lvl="1"/>
            <a:endParaRPr lang="en-US" dirty="0" smtClean="0"/>
          </a:p>
          <a:p>
            <a:r>
              <a:rPr lang="en-US" dirty="0" smtClean="0"/>
              <a:t>Over 100%: each finding aid lists more than one statute</a:t>
            </a:r>
          </a:p>
          <a:p>
            <a:pPr lvl="1"/>
            <a:r>
              <a:rPr lang="en-US" dirty="0" smtClean="0"/>
              <a:t>Dependent on type of record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Wisconsin Statute 51.30</a:t>
            </a:r>
            <a:endParaRPr lang="en-US" dirty="0"/>
          </a:p>
        </p:txBody>
      </p:sp>
      <p:sp>
        <p:nvSpPr>
          <p:cNvPr id="3" name="Content Placeholder 2"/>
          <p:cNvSpPr>
            <a:spLocks noGrp="1"/>
          </p:cNvSpPr>
          <p:nvPr>
            <p:ph idx="1"/>
          </p:nvPr>
        </p:nvSpPr>
        <p:spPr/>
        <p:txBody>
          <a:bodyPr/>
          <a:lstStyle/>
          <a:p>
            <a:r>
              <a:rPr lang="en-US" dirty="0" smtClean="0"/>
              <a:t>Statute titled “Records”</a:t>
            </a:r>
          </a:p>
          <a:p>
            <a:r>
              <a:rPr lang="en-US" dirty="0" smtClean="0"/>
              <a:t>Under Chapter 51 titled “State Alcohol, Drug Abuse, Developmental Disabilities and Mental Health Act”</a:t>
            </a:r>
          </a:p>
          <a:p>
            <a:r>
              <a:rPr lang="en-US" dirty="0" smtClean="0"/>
              <a:t>Finding aids</a:t>
            </a:r>
          </a:p>
          <a:p>
            <a:pPr lvl="1"/>
            <a:r>
              <a:rPr lang="en-US" dirty="0" smtClean="0"/>
              <a:t>Northern Wisconsin Center for the Developmentally Disabled: Administrative Records</a:t>
            </a:r>
          </a:p>
          <a:p>
            <a:pPr lvl="1"/>
            <a:r>
              <a:rPr lang="en-US" dirty="0" smtClean="0"/>
              <a:t>Winnebago County Asylum, County Home and Poor Farm Records</a:t>
            </a:r>
          </a:p>
          <a:p>
            <a:pPr lvl="1"/>
            <a:r>
              <a:rPr lang="en-US" dirty="0" smtClean="0"/>
              <a:t>Wisconsin. Division of Corrections: Case Files</a:t>
            </a:r>
          </a:p>
          <a:p>
            <a:pPr lvl="1">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Wisconsin Statute 51.30 cont.</a:t>
            </a:r>
            <a:endParaRPr lang="en-US" dirty="0"/>
          </a:p>
        </p:txBody>
      </p:sp>
      <p:sp>
        <p:nvSpPr>
          <p:cNvPr id="3" name="Content Placeholder 2"/>
          <p:cNvSpPr>
            <a:spLocks noGrp="1"/>
          </p:cNvSpPr>
          <p:nvPr>
            <p:ph sz="half" idx="1"/>
          </p:nvPr>
        </p:nvSpPr>
        <p:spPr/>
        <p:txBody>
          <a:bodyPr>
            <a:normAutofit fontScale="55000" lnSpcReduction="20000"/>
          </a:bodyPr>
          <a:lstStyle/>
          <a:p>
            <a:r>
              <a:rPr lang="en-US" sz="3600" dirty="0" smtClean="0"/>
              <a:t>Northern Wisconsin Center for the Developmentally Disabled: Administrative Records</a:t>
            </a:r>
          </a:p>
          <a:p>
            <a:endParaRPr lang="en-US" dirty="0" smtClean="0"/>
          </a:p>
          <a:p>
            <a:endParaRPr lang="en-US" dirty="0" smtClean="0"/>
          </a:p>
          <a:p>
            <a:endParaRPr lang="en-US" dirty="0" smtClean="0"/>
          </a:p>
          <a:p>
            <a:endParaRPr lang="en-US" dirty="0" smtClean="0"/>
          </a:p>
          <a:p>
            <a:pPr marL="548640" lvl="1" indent="-411480">
              <a:buClr>
                <a:schemeClr val="tx1">
                  <a:shade val="95000"/>
                </a:schemeClr>
              </a:buClr>
              <a:buSzPct val="65000"/>
              <a:buNone/>
            </a:pPr>
            <a:r>
              <a:rPr lang="en-US" dirty="0" smtClean="0"/>
              <a:t>	</a:t>
            </a:r>
            <a:r>
              <a:rPr lang="en-US" sz="3600" dirty="0" smtClean="0"/>
              <a:t>Winnebago County Asylum, County Home and Poor Farm Records</a:t>
            </a:r>
          </a:p>
          <a:p>
            <a:endParaRPr lang="en-US" sz="3600" dirty="0" smtClean="0"/>
          </a:p>
          <a:p>
            <a:pPr marL="548640" lvl="1" indent="-411480">
              <a:buClr>
                <a:schemeClr val="tx1">
                  <a:shade val="95000"/>
                </a:schemeClr>
              </a:buClr>
              <a:buSzPct val="65000"/>
              <a:buFont typeface="Wingdings 2"/>
              <a:buChar char=""/>
            </a:pPr>
            <a:endParaRPr lang="en-US" sz="3600" dirty="0" smtClean="0"/>
          </a:p>
          <a:p>
            <a:pPr marL="548640" lvl="1" indent="-411480">
              <a:buClr>
                <a:schemeClr val="tx1">
                  <a:shade val="95000"/>
                </a:schemeClr>
              </a:buClr>
              <a:buSzPct val="65000"/>
              <a:buFont typeface="Wingdings 2"/>
              <a:buChar char=""/>
            </a:pPr>
            <a:r>
              <a:rPr lang="en-US" sz="3600" dirty="0" smtClean="0"/>
              <a:t>Wisconsin. Division of Corrections: Case Files</a:t>
            </a:r>
          </a:p>
          <a:p>
            <a:endParaRPr lang="en-US" sz="3600" dirty="0"/>
          </a:p>
        </p:txBody>
      </p:sp>
      <p:sp>
        <p:nvSpPr>
          <p:cNvPr id="4" name="Content Placeholder 3"/>
          <p:cNvSpPr>
            <a:spLocks noGrp="1"/>
          </p:cNvSpPr>
          <p:nvPr>
            <p:ph sz="half" idx="2"/>
          </p:nvPr>
        </p:nvSpPr>
        <p:spPr/>
        <p:txBody>
          <a:bodyPr>
            <a:normAutofit fontScale="55000" lnSpcReduction="20000"/>
          </a:bodyPr>
          <a:lstStyle/>
          <a:p>
            <a:r>
              <a:rPr lang="en-US" dirty="0" smtClean="0"/>
              <a:t>Patient information in Series 2201 is confidential per section 51.30, Wis. Stats. These confidential materials are found in Volumes 1-19 and Boxes 6-8 and 20-26. Researchers wishing to use these confidential materials should consult the Archives reference staff if the records are more than 75 years old, or the Department of Health and Social Services if less than 75 years old.</a:t>
            </a:r>
          </a:p>
          <a:p>
            <a:endParaRPr lang="en-US" dirty="0" smtClean="0"/>
          </a:p>
          <a:p>
            <a:r>
              <a:rPr lang="en-US" dirty="0" smtClean="0"/>
              <a:t>Records that identify individuals receiving care or aid are confidential under s. 51.30 and 49.001, 2005-06 Wis. Stat. Researchers wishing to use these records should consult the reference archivist.</a:t>
            </a:r>
          </a:p>
          <a:p>
            <a:endParaRPr lang="en-US" dirty="0" smtClean="0"/>
          </a:p>
          <a:p>
            <a:r>
              <a:rPr lang="en-US" dirty="0" smtClean="0"/>
              <a:t>Portions of these records are confidential under sections 51.30 and 146.82, Wisconsin Statutes, relating to patient health care and mental illness treatment records.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Wisconsin Statute 51.30 cont.</a:t>
            </a:r>
            <a:endParaRPr lang="en-US" dirty="0"/>
          </a:p>
        </p:txBody>
      </p:sp>
      <p:sp>
        <p:nvSpPr>
          <p:cNvPr id="3" name="Content Placeholder 2"/>
          <p:cNvSpPr>
            <a:spLocks noGrp="1"/>
          </p:cNvSpPr>
          <p:nvPr>
            <p:ph idx="1"/>
          </p:nvPr>
        </p:nvSpPr>
        <p:spPr/>
        <p:txBody>
          <a:bodyPr>
            <a:normAutofit/>
          </a:bodyPr>
          <a:lstStyle/>
          <a:p>
            <a:r>
              <a:rPr lang="en-US" dirty="0" smtClean="0"/>
              <a:t>Statute 51.30 language</a:t>
            </a:r>
          </a:p>
          <a:p>
            <a:pPr lvl="1"/>
            <a:r>
              <a:rPr lang="en-US" dirty="0" smtClean="0"/>
              <a:t>“’Treatment records’ include the registration and all other records that are created in the course of providing services to individuals for mental illness, developmental disabilities, alcoholism, or drug dependence and </a:t>
            </a:r>
            <a:r>
              <a:rPr lang="en-US" b="1" i="1" dirty="0" smtClean="0"/>
              <a:t>that are maintained by the department; by county departments under s. </a:t>
            </a:r>
            <a:r>
              <a:rPr lang="en-US" b="1" i="1" dirty="0" smtClean="0">
                <a:hlinkClick r:id="rId3" tooltip="Statutes 51.42"/>
              </a:rPr>
              <a:t>51.42</a:t>
            </a:r>
            <a:r>
              <a:rPr lang="en-US" b="1" i="1" dirty="0" smtClean="0"/>
              <a:t> or </a:t>
            </a:r>
            <a:r>
              <a:rPr lang="en-US" b="1" i="1" dirty="0" smtClean="0">
                <a:hlinkClick r:id="rId4" tooltip="Statutes 51.437"/>
              </a:rPr>
              <a:t>51.437</a:t>
            </a:r>
            <a:r>
              <a:rPr lang="en-US" b="1" i="1" dirty="0" smtClean="0"/>
              <a:t> and their staffs; by treatment facilities; or by psychologists licensed under s. </a:t>
            </a:r>
            <a:r>
              <a:rPr lang="en-US" b="1" i="1" dirty="0" smtClean="0">
                <a:hlinkClick r:id="rId5" tooltip="Statutes 455.04(1)"/>
              </a:rPr>
              <a:t>455.04 (1)</a:t>
            </a:r>
            <a:r>
              <a:rPr lang="en-US" b="1" i="1" dirty="0" smtClean="0"/>
              <a:t> or licensed mental health professionals who are not affiliated with a county department or treatment facility</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Wisconsin Statute?</a:t>
            </a:r>
            <a:endParaRPr lang="en-US" dirty="0"/>
          </a:p>
        </p:txBody>
      </p:sp>
      <p:sp>
        <p:nvSpPr>
          <p:cNvPr id="3" name="Content Placeholder 2"/>
          <p:cNvSpPr>
            <a:spLocks noGrp="1"/>
          </p:cNvSpPr>
          <p:nvPr>
            <p:ph idx="1"/>
          </p:nvPr>
        </p:nvSpPr>
        <p:spPr/>
        <p:txBody>
          <a:bodyPr/>
          <a:lstStyle/>
          <a:p>
            <a:r>
              <a:rPr lang="en-US" dirty="0" smtClean="0"/>
              <a:t>Statute 16.61(13)</a:t>
            </a:r>
          </a:p>
          <a:p>
            <a:r>
              <a:rPr lang="en-US" dirty="0" smtClean="0"/>
              <a:t>Statute 16.61 titled “Records of State Offices and Other Public Records”</a:t>
            </a:r>
          </a:p>
          <a:p>
            <a:r>
              <a:rPr lang="en-US" dirty="0" smtClean="0"/>
              <a:t>Section 13 titled “Historical Society and University Archives as Depositories”</a:t>
            </a:r>
          </a:p>
          <a:p>
            <a:r>
              <a:rPr lang="en-US" dirty="0" smtClean="0"/>
              <a:t>Do any of the 28 finding aids list Statute 16.61(13) or just 16.61?</a:t>
            </a:r>
          </a:p>
          <a:p>
            <a:pPr lvl="1"/>
            <a:r>
              <a:rPr lang="en-US" dirty="0" smtClean="0"/>
              <a:t>NO</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474</TotalTime>
  <Words>866</Words>
  <Application>Microsoft Office PowerPoint</Application>
  <PresentationFormat>On-screen Show (4:3)</PresentationFormat>
  <Paragraphs>118</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Archivist as “Legal Eagle”: Examining State Law and Access and Privacy Protocols for Institutional Records</vt:lpstr>
      <vt:lpstr>Content Analysis </vt:lpstr>
      <vt:lpstr>Reasons For Study</vt:lpstr>
      <vt:lpstr>Methodology</vt:lpstr>
      <vt:lpstr>Findings</vt:lpstr>
      <vt:lpstr>Wisconsin Statute 51.30</vt:lpstr>
      <vt:lpstr>Wisconsin Statute 51.30 cont.</vt:lpstr>
      <vt:lpstr>Wisconsin Statute 51.30 cont.</vt:lpstr>
      <vt:lpstr>Relevant Wisconsin Statute?</vt:lpstr>
      <vt:lpstr>Relevant Wisconsin Statute cont.</vt:lpstr>
      <vt:lpstr>Legal Ambiguities</vt:lpstr>
      <vt:lpstr>Access and Privacy Protocols: Consequences/Implications</vt:lpstr>
      <vt:lpstr>Future Research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Archivist as ‘Legal Eagle’: Examining the Access and Privacy Protocols for Institutional Records</dc:title>
  <dc:creator>Phyllis Elizabeth Reske</dc:creator>
  <cp:lastModifiedBy>Phyllis Elizabeth Reske</cp:lastModifiedBy>
  <cp:revision>55</cp:revision>
  <dcterms:created xsi:type="dcterms:W3CDTF">2017-03-30T22:20:14Z</dcterms:created>
  <dcterms:modified xsi:type="dcterms:W3CDTF">2018-08-14T02:12:07Z</dcterms:modified>
</cp:coreProperties>
</file>